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9" r:id="rId2"/>
    <p:sldId id="273" r:id="rId3"/>
    <p:sldId id="258" r:id="rId4"/>
    <p:sldId id="274" r:id="rId5"/>
    <p:sldId id="310" r:id="rId6"/>
    <p:sldId id="318" r:id="rId7"/>
    <p:sldId id="317" r:id="rId8"/>
    <p:sldId id="277" r:id="rId9"/>
    <p:sldId id="320" r:id="rId10"/>
    <p:sldId id="321" r:id="rId11"/>
    <p:sldId id="319" r:id="rId12"/>
    <p:sldId id="322" r:id="rId13"/>
    <p:sldId id="31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 autoAdjust="0"/>
    <p:restoredTop sz="55394" autoAdjust="0"/>
  </p:normalViewPr>
  <p:slideViewPr>
    <p:cSldViewPr snapToGrid="0">
      <p:cViewPr varScale="1">
        <p:scale>
          <a:sx n="61" d="100"/>
          <a:sy n="61" d="100"/>
        </p:scale>
        <p:origin x="240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65E631-EC6C-4D82-A71C-0148F5F37482}" type="datetimeFigureOut">
              <a:rPr lang="en-US" smtClean="0"/>
              <a:t>12/9/18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A3605-7A28-403B-8AF8-3C2A1E664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0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43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</a:t>
            </a:r>
            <a:r>
              <a:rPr lang="en-US" baseline="0"/>
              <a:t> Scientist at </a:t>
            </a:r>
            <a:r>
              <a:rPr lang="en-US" baseline="0" err="1"/>
              <a:t>emdata</a:t>
            </a:r>
            <a:endParaRPr lang="en-US" baseline="0"/>
          </a:p>
          <a:p>
            <a:endParaRPr lang="en-US" baseline="0"/>
          </a:p>
          <a:p>
            <a:r>
              <a:rPr lang="en-US" baseline="0"/>
              <a:t>We love Power BI helps us easily build impactful data applications that we allow us to scale at a fraction of the time, energy, and cost</a:t>
            </a:r>
          </a:p>
          <a:p>
            <a:endParaRPr lang="en-US" baseline="0"/>
          </a:p>
          <a:p>
            <a:r>
              <a:rPr lang="en-US" baseline="0"/>
              <a:t>And we love working with organizations that are making a difference in the world -- for us Power BI is the way for everyone to do more, better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085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094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Power BI Do Exceptionally Well?</a:t>
            </a:r>
          </a:p>
          <a:p>
            <a:endParaRPr lang="en-US" dirty="0"/>
          </a:p>
          <a:p>
            <a:r>
              <a:rPr lang="en-US" dirty="0"/>
              <a:t>Data Connectivity &amp; Ingestion</a:t>
            </a:r>
          </a:p>
          <a:p>
            <a:r>
              <a:rPr lang="en-US" dirty="0"/>
              <a:t>  Access data stored in hundreds of data sources through a clickable interface</a:t>
            </a:r>
          </a:p>
          <a:p>
            <a:endParaRPr lang="en-US" dirty="0"/>
          </a:p>
          <a:p>
            <a:r>
              <a:rPr lang="en-US" dirty="0"/>
              <a:t>Data Preparation</a:t>
            </a:r>
          </a:p>
          <a:p>
            <a:r>
              <a:rPr lang="en-US" dirty="0"/>
              <a:t>  Allows users to apply over 350 different data transformations by previewing data and selecting transformations in the user interface.</a:t>
            </a:r>
          </a:p>
          <a:p>
            <a:r>
              <a:rPr lang="en-US" dirty="0"/>
              <a:t>  Data transformation are consistent across all data sources and steps are recorded so users see a history of transformations</a:t>
            </a:r>
          </a:p>
          <a:p>
            <a:endParaRPr lang="en-US" dirty="0"/>
          </a:p>
          <a:p>
            <a:r>
              <a:rPr lang="en-US" dirty="0"/>
              <a:t>Data Query Extensions</a:t>
            </a:r>
          </a:p>
          <a:p>
            <a:r>
              <a:rPr lang="en-US" dirty="0"/>
              <a:t>  Power Query comes with its own highly-intuitive data mashup language that can be customized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548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92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Use Power BI &amp; R for your data preparation process</a:t>
            </a:r>
          </a:p>
          <a:p>
            <a:r>
              <a:rPr lang="en-US" dirty="0"/>
              <a:t>Create beautiful thematic maps in Power BI</a:t>
            </a:r>
          </a:p>
          <a:p>
            <a:r>
              <a:rPr lang="en-US" dirty="0"/>
              <a:t>Use out of the box analytics available in these visuals</a:t>
            </a:r>
          </a:p>
          <a:p>
            <a:r>
              <a:rPr lang="en-US" dirty="0"/>
              <a:t>Use a mix of R, Azure, and Power BI machine learning models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16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pugworldtour.com/home" TargetMode="Externa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pugworldtour.com/home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AE6D8-E5BC-47A3-9850-489A13B02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Picture 3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27E9E1C5-BB11-4066-96CD-35C117B47F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" y="0"/>
            <a:ext cx="12187769" cy="686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573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5BC6C-C462-4C77-8B8B-149A545C6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9192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6A464D-3099-428D-81E8-FEE66565057C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F4BD5B-761D-4154-A5D9-E197119F52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11" name="TextBox 10">
            <a:hlinkClick r:id="rId3"/>
            <a:extLst>
              <a:ext uri="{FF2B5EF4-FFF2-40B4-BE49-F238E27FC236}">
                <a16:creationId xmlns:a16="http://schemas.microsoft.com/office/drawing/2014/main" id="{974E4BEB-FCFD-4F69-8376-FD811B8162FF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11E423-7DBD-424C-B2D6-23EA66EE2F8E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1519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B97E0B-713F-427C-918B-91189971AB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59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E4C9CA2B-A154-4857-B7E3-F996953428BD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A172D7-BF5A-409C-B320-A64701E8BE26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7399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DCC0C3-6699-4FF9-BB0D-B99B26BD90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1322BC0A-9F87-423D-B85C-E950140094EB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2"/>
                </a:solidFill>
              </a:rPr>
              <a:t>PowerBIWorldTour</a:t>
            </a:r>
            <a:r>
              <a:rPr lang="en-US">
                <a:solidFill>
                  <a:schemeClr val="bg2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03B992-D7A2-4559-ABFB-0E0F92B4E6F1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#</a:t>
            </a:r>
            <a:r>
              <a:rPr lang="en-US" sz="2000">
                <a:solidFill>
                  <a:schemeClr val="bg1"/>
                </a:solidFill>
              </a:rPr>
              <a:t>PBIWorldTour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193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6A464D-3099-428D-81E8-FEE66565057C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F4BD5B-761D-4154-A5D9-E197119F52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11" name="TextBox 10">
            <a:hlinkClick r:id="rId3"/>
            <a:extLst>
              <a:ext uri="{FF2B5EF4-FFF2-40B4-BE49-F238E27FC236}">
                <a16:creationId xmlns:a16="http://schemas.microsoft.com/office/drawing/2014/main" id="{974E4BEB-FCFD-4F69-8376-FD811B8162FF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11E423-7DBD-424C-B2D6-23EA66EE2F8E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41F2EFF-28A9-4B44-AA59-502553A849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Demo Title</a:t>
            </a:r>
          </a:p>
        </p:txBody>
      </p:sp>
    </p:spTree>
    <p:extLst>
      <p:ext uri="{BB962C8B-B14F-4D97-AF65-F5344CB8AC3E}">
        <p14:creationId xmlns:p14="http://schemas.microsoft.com/office/powerpoint/2010/main" val="31969630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 Acc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B97E0B-713F-427C-918B-91189971AB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59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E4C9CA2B-A154-4857-B7E3-F996953428BD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A172D7-BF5A-409C-B320-A64701E8BE26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EC24C18-FD44-46A3-9709-0BFE84DFAE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Demo Title</a:t>
            </a:r>
          </a:p>
        </p:txBody>
      </p:sp>
    </p:spTree>
    <p:extLst>
      <p:ext uri="{BB962C8B-B14F-4D97-AF65-F5344CB8AC3E}">
        <p14:creationId xmlns:p14="http://schemas.microsoft.com/office/powerpoint/2010/main" val="1047383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 Accen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DCC0C3-6699-4FF9-BB0D-B99B26BD90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1322BC0A-9F87-423D-B85C-E950140094EB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2"/>
                </a:solidFill>
              </a:rPr>
              <a:t>PowerBIWorldTour</a:t>
            </a:r>
            <a:r>
              <a:rPr lang="en-US">
                <a:solidFill>
                  <a:schemeClr val="bg2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03B992-D7A2-4559-ABFB-0E0F92B4E6F1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#</a:t>
            </a:r>
            <a:r>
              <a:rPr lang="en-US" sz="2000">
                <a:solidFill>
                  <a:schemeClr val="bg1"/>
                </a:solidFill>
              </a:rPr>
              <a:t>PBIWorldTour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AAE1550-3292-4985-B85D-80B2B2FF09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</p:spPr>
        <p:txBody>
          <a:bodyPr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Title</a:t>
            </a:r>
          </a:p>
        </p:txBody>
      </p:sp>
    </p:spTree>
    <p:extLst>
      <p:ext uri="{BB962C8B-B14F-4D97-AF65-F5344CB8AC3E}">
        <p14:creationId xmlns:p14="http://schemas.microsoft.com/office/powerpoint/2010/main" val="489951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0CC525-E57E-4E9A-A52A-739E0A866FE9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9E6387-2924-49C4-8323-2B7AE49984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59"/>
          </a:xfrm>
          <a:prstGeom prst="rect">
            <a:avLst/>
          </a:prstGeom>
        </p:spPr>
      </p:pic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D4954CE7-6FB4-4EDC-BBD1-AE2E53AED5DD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BDF828-0525-48CB-A7B9-4A8462BCA9DB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1BF8BD-5D43-4F3E-BAAF-C47B51EE5E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084172"/>
            <a:ext cx="9859116" cy="1158793"/>
          </a:xfrm>
        </p:spPr>
        <p:txBody>
          <a:bodyPr>
            <a:normAutofit/>
          </a:bodyPr>
          <a:lstStyle>
            <a:lvl1pPr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91683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0B0CEE-9C11-447F-9725-DBAD303F5B9D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B97E0B-713F-427C-918B-91189971AB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7" y="6005016"/>
            <a:ext cx="3307971" cy="1078859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E4C9CA2B-A154-4857-B7E3-F996953428BD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PowerBIWorldTour</a:t>
            </a:r>
            <a:r>
              <a:rPr lang="en-US">
                <a:solidFill>
                  <a:schemeClr val="bg1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A172D7-BF5A-409C-B320-A64701E8BE26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#</a:t>
            </a:r>
            <a:r>
              <a:rPr lang="en-US" sz="2000">
                <a:solidFill>
                  <a:schemeClr val="bg1"/>
                </a:solidFill>
              </a:rPr>
              <a:t>PBIWorldTour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219F53C-3D5C-48C1-B6A4-AD81A953F8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084172"/>
            <a:ext cx="9859116" cy="1158793"/>
          </a:xfrm>
        </p:spPr>
        <p:txBody>
          <a:bodyPr>
            <a:normAutofit/>
          </a:bodyPr>
          <a:lstStyle>
            <a:lvl1pPr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72961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8D1469-F8C9-44BF-A22F-05A31A6DD803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DCC0C3-6699-4FF9-BB0D-B99B26BD90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1322BC0A-9F87-423D-B85C-E950140094EB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PowerBIWorldTour</a:t>
            </a:r>
            <a:r>
              <a:rPr lang="en-US">
                <a:solidFill>
                  <a:schemeClr val="bg1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03B992-D7A2-4559-ABFB-0E0F92B4E6F1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#</a:t>
            </a:r>
            <a:r>
              <a:rPr lang="en-US" sz="2000">
                <a:solidFill>
                  <a:schemeClr val="bg1"/>
                </a:solidFill>
              </a:rPr>
              <a:t>PBIWorldTour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CA66DF2-4E47-4426-8F5C-E43037E36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084172"/>
            <a:ext cx="9859116" cy="1158793"/>
          </a:xfrm>
        </p:spPr>
        <p:txBody>
          <a:bodyPr>
            <a:norm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8587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71253C5F-71ED-4E40-9CAD-5FBA84E0A4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0"/>
            <a:ext cx="12186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978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6457B-57D7-456D-BCEA-489049DA7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06873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838200" y="1373872"/>
            <a:ext cx="10515600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193410"/>
            <a:ext cx="12192001" cy="664591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+mn-lt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3848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43D68-5364-4CFF-B22E-DCDF7ABA3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61741-67AE-4C93-A9E2-1AA3EC80E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3B4D7-0E28-46DE-B6E9-2EA90F34D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587B53-C7CE-4F73-8643-74318F1D24F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A1B5A0-34B9-4227-A478-450EC8542A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7" name="TextBox 6">
            <a:hlinkClick r:id="rId3"/>
            <a:extLst>
              <a:ext uri="{FF2B5EF4-FFF2-40B4-BE49-F238E27FC236}">
                <a16:creationId xmlns:a16="http://schemas.microsoft.com/office/drawing/2014/main" id="{11E261AA-01DA-4EBF-85CB-3F41F55657A7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none">
                <a:solidFill>
                  <a:schemeClr val="accent1"/>
                </a:solidFill>
              </a:rPr>
              <a:t>PowerBIWorldTour</a:t>
            </a:r>
            <a:r>
              <a:rPr lang="en-US" u="none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47C501-FBAC-4CEB-A06B-F57A08BB9FDB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757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51F6-1A85-4CB5-B803-800B31655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CB9DAB-75A3-419D-AC0D-CC469DF1A2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F74E0-5310-40FB-9465-AFA31022C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DBBB16-7552-4BAB-931D-98084BFC294B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F2417F-BEFF-4CF2-A055-BA305F7FF6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7" name="TextBox 6">
            <a:hlinkClick r:id="rId3"/>
            <a:extLst>
              <a:ext uri="{FF2B5EF4-FFF2-40B4-BE49-F238E27FC236}">
                <a16:creationId xmlns:a16="http://schemas.microsoft.com/office/drawing/2014/main" id="{7DD17376-6C23-490D-A2EE-CD9D452093A8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none">
                <a:solidFill>
                  <a:schemeClr val="accent1"/>
                </a:solidFill>
              </a:rPr>
              <a:t>PowerBIWorldTour</a:t>
            </a:r>
            <a:r>
              <a:rPr lang="en-US" u="none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C11C23-60BA-42EC-A6BF-C9EFFB7981E1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1684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37E2-1D45-4877-831B-40B22696E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46206-47C1-4571-AC0A-693335338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8080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2EA9C1-A9B5-4982-941C-838EF6862A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ECB87-D4B2-41D7-8FCB-76DDC346C7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742109-2B3F-469F-81B2-8D83AC4272FD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62F52C-08C3-4BB8-85E9-6A49F5612A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CDD35480-C128-4451-8DD2-E5CB00BB0249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none">
                <a:solidFill>
                  <a:schemeClr val="accent1"/>
                </a:solidFill>
              </a:rPr>
              <a:t>PowerBIWorldTour</a:t>
            </a:r>
            <a:r>
              <a:rPr lang="en-US" u="none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5EC4A-F7CC-44DA-9647-6E9C1B8E47C2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084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3820-E5A5-4AFB-91DE-787AB3724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363D0-C5F2-4F5B-913F-01F16D1BF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672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dark&#10;&#10;Description generated with high confidence">
            <a:extLst>
              <a:ext uri="{FF2B5EF4-FFF2-40B4-BE49-F238E27FC236}">
                <a16:creationId xmlns:a16="http://schemas.microsoft.com/office/drawing/2014/main" id="{B565DD73-95BF-47B9-8B17-4F632930B7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48"/>
            <a:ext cx="12192000" cy="68640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6D7B44-9AFF-415F-9AD9-798D190FB6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7AA04-74F2-4AEC-814F-E2FA6DFD532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554ED0-DB83-4AD7-81A6-707AA2EA55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59"/>
          </a:xfrm>
          <a:prstGeom prst="rect">
            <a:avLst/>
          </a:prstGeom>
        </p:spPr>
      </p:pic>
      <p:sp>
        <p:nvSpPr>
          <p:cNvPr id="10" name="TextBox 9">
            <a:hlinkClick r:id="rId4"/>
            <a:extLst>
              <a:ext uri="{FF2B5EF4-FFF2-40B4-BE49-F238E27FC236}">
                <a16:creationId xmlns:a16="http://schemas.microsoft.com/office/drawing/2014/main" id="{72610C8D-7067-437B-BEE1-DCB16007FAC0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DB06F8-2F7A-4D30-BACB-5415ED734AD8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71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05E99782-3335-4DBA-86A0-45F8754B1E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" y="0"/>
            <a:ext cx="12183537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7AA04-74F2-4AEC-814F-E2FA6DFD5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6762" y="3948440"/>
            <a:ext cx="8022211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7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-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0A03C5FA-CE89-470F-BDE7-6AFE09382B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" y="0"/>
            <a:ext cx="12183537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7AA04-74F2-4AEC-814F-E2FA6DFD5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6762" y="3450200"/>
            <a:ext cx="8022211" cy="199842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AF06E22-B504-4699-B374-3D2CA8CE14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26762" y="2399055"/>
            <a:ext cx="8022212" cy="100874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 for Attending!</a:t>
            </a:r>
          </a:p>
        </p:txBody>
      </p:sp>
    </p:spTree>
    <p:extLst>
      <p:ext uri="{BB962C8B-B14F-4D97-AF65-F5344CB8AC3E}">
        <p14:creationId xmlns:p14="http://schemas.microsoft.com/office/powerpoint/2010/main" val="3254162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317742F7-7A61-4E5D-A632-AC50523063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ltGray">
          <a:xfrm>
            <a:off x="7342496" y="0"/>
            <a:ext cx="4849503" cy="6182436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A5F85B-1E65-4702-9247-3B3801F28569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342038-9700-4421-B06C-A3ACB351BBE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7" name="TextBox 6">
            <a:hlinkClick r:id="rId4"/>
            <a:extLst>
              <a:ext uri="{FF2B5EF4-FFF2-40B4-BE49-F238E27FC236}">
                <a16:creationId xmlns:a16="http://schemas.microsoft.com/office/drawing/2014/main" id="{AE947C0A-6E2D-4145-AF54-CD5619070842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E2CD26-F5E9-4B5F-A386-F874B512F8D9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CF498402-1895-4554-9D53-F50ECB7B3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0695" y="1204118"/>
            <a:ext cx="5378450" cy="1884363"/>
          </a:xfrm>
        </p:spPr>
        <p:txBody>
          <a:bodyPr anchor="t">
            <a:noAutofit/>
          </a:bodyPr>
          <a:lstStyle>
            <a:lvl1pPr>
              <a:defRPr sz="6600"/>
            </a:lvl1pPr>
          </a:lstStyle>
          <a:p>
            <a:r>
              <a:rPr lang="en-US" dirty="0"/>
              <a:t>Speaker Intro Slide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06B4A6A-22E1-47A7-84E7-0965900289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0005" y="3403600"/>
            <a:ext cx="5378795" cy="1884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0782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EDBB5-FFC9-4279-BD52-58664EACB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4A2F5-6E3E-450F-BE40-01EEC1048A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9698"/>
            <a:ext cx="5181600" cy="4647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35BD1-E06F-4AE3-B6BE-2FA0A6FA4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29698"/>
            <a:ext cx="5181600" cy="4647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34315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F28A7-AF99-47F6-A82C-0DF5A998D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F2010-6B8D-4FE7-8CAC-C19A8683E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E270D-78EB-4997-9A4A-FE1D005CD1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0A9FA3-13CB-48CE-A7DF-92B3BA7374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CB188D-E567-4789-817A-663ECBA368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56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hyperlink" Target="https://www.pugworldtour.com/home" TargetMode="Externa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3C95B6B-5A83-4DE1-A838-CED52840D21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8569F4-189D-4DE3-B700-91C2608FB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E91A40-76DA-464C-8D44-4C1AE723B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39277"/>
            <a:ext cx="10515600" cy="4637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B4E32C-358C-431F-9F60-6657B9304E81}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9" name="TextBox 8">
            <a:hlinkClick r:id="rId28"/>
            <a:extLst>
              <a:ext uri="{FF2B5EF4-FFF2-40B4-BE49-F238E27FC236}">
                <a16:creationId xmlns:a16="http://schemas.microsoft.com/office/drawing/2014/main" id="{4B54274B-BD78-4D33-9835-C4FA94F4F53D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none">
                <a:solidFill>
                  <a:schemeClr val="accent1"/>
                </a:solidFill>
              </a:rPr>
              <a:t>PowerBIWorldTour</a:t>
            </a:r>
            <a:r>
              <a:rPr lang="en-US" u="none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65D560-81A6-4DF1-BA0C-816E898F50A7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DB1244-756B-4D62-B79B-E4353EB4613D}"/>
              </a:ext>
            </a:extLst>
          </p:cNvPr>
          <p:cNvCxnSpPr/>
          <p:nvPr userDrawn="1"/>
        </p:nvCxnSpPr>
        <p:spPr>
          <a:xfrm>
            <a:off x="838200" y="1369006"/>
            <a:ext cx="10515600" cy="0"/>
          </a:xfrm>
          <a:prstGeom prst="line">
            <a:avLst/>
          </a:prstGeom>
          <a:ln w="254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708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50" r:id="rId3"/>
    <p:sldLayoutId id="2147483651" r:id="rId4"/>
    <p:sldLayoutId id="2147483673" r:id="rId5"/>
    <p:sldLayoutId id="2147483674" r:id="rId6"/>
    <p:sldLayoutId id="2147483662" r:id="rId7"/>
    <p:sldLayoutId id="2147483652" r:id="rId8"/>
    <p:sldLayoutId id="2147483653" r:id="rId9"/>
    <p:sldLayoutId id="2147483654" r:id="rId10"/>
    <p:sldLayoutId id="2147483655" r:id="rId11"/>
    <p:sldLayoutId id="2147483663" r:id="rId12"/>
    <p:sldLayoutId id="2147483664" r:id="rId13"/>
    <p:sldLayoutId id="2147483668" r:id="rId14"/>
    <p:sldLayoutId id="2147483669" r:id="rId15"/>
    <p:sldLayoutId id="2147483670" r:id="rId16"/>
    <p:sldLayoutId id="2147483665" r:id="rId17"/>
    <p:sldLayoutId id="2147483667" r:id="rId18"/>
    <p:sldLayoutId id="2147483666" r:id="rId19"/>
    <p:sldLayoutId id="2147483671" r:id="rId20"/>
    <p:sldLayoutId id="2147483672" r:id="rId21"/>
    <p:sldLayoutId id="2147483656" r:id="rId22"/>
    <p:sldLayoutId id="2147483657" r:id="rId23"/>
    <p:sldLayoutId id="2147483658" r:id="rId24"/>
    <p:sldLayoutId id="2147483659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dev.socrata.com/" TargetMode="External"/><Relationship Id="rId3" Type="http://schemas.openxmlformats.org/officeDocument/2006/relationships/image" Target="../media/image11.png"/><Relationship Id="rId7" Type="http://schemas.openxmlformats.org/officeDocument/2006/relationships/hyperlink" Target="https://github.com/tonmcg/US_County_Level_Election_Results_08-16" TargetMode="External"/><Relationship Id="rId12" Type="http://schemas.openxmlformats.org/officeDocument/2006/relationships/hyperlink" Target="https://docs.microsoft.com/en-us/azure/machine-learning/studio/r-quickstar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mapbox.com/help/power-bi-choropleth-map/" TargetMode="External"/><Relationship Id="rId11" Type="http://schemas.openxmlformats.org/officeDocument/2006/relationships/hyperlink" Target="https://docs.microsoft.com/en-us/azure/machine-learning/studio/create-experiment" TargetMode="External"/><Relationship Id="rId5" Type="http://schemas.openxmlformats.org/officeDocument/2006/relationships/hyperlink" Target="https://www.red-gate.com/simple-talk/sql/bi/power-bi-introduction-working-with-r-scripts-in-power-bi-desktop-part-3/" TargetMode="External"/><Relationship Id="rId10" Type="http://schemas.openxmlformats.org/officeDocument/2006/relationships/hyperlink" Target="https://what-the-district.aclu.org/" TargetMode="External"/><Relationship Id="rId4" Type="http://schemas.openxmlformats.org/officeDocument/2006/relationships/hyperlink" Target="https://powerbi.microsoft.com/en-us/blog/getting-started-with-power-query-part-i/" TargetMode="External"/><Relationship Id="rId9" Type="http://schemas.openxmlformats.org/officeDocument/2006/relationships/hyperlink" Target="https://github.com/Chicago/RSocrat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ourcodingclub.github.io/2017/03/20/seecc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ourcodingclub.github.io/2017/03/20/seecc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hyperlink" Target="https://app.powerbi.com/view?r=eyJrIjoiN2ZmM2RjYTAtMjBkMC00ODFkLTlmNzctZjZjYzQ5OGY1YzhlIiwidCI6ImRjNTliNTFkLWVmZDItNDYyNi04M2EyLTljMmU2MzE1MTcwZiIsImMiOjZ9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8CD08BC-E44E-4C81-8A67-EA9E59B7F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8465" y="3429000"/>
            <a:ext cx="8495070" cy="1784402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Spatial Data Analysis in Power BI: From Beautiful Thematic Maps to R-based Models</a:t>
            </a:r>
            <a:endParaRPr lang="en-US" sz="4800" kern="12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E0CCDC-B809-4657-B42A-97132F520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48465" y="5258851"/>
            <a:ext cx="8495070" cy="90400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Tony McGovern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Graphic 8" descr="Bar chart">
            <a:extLst>
              <a:ext uri="{FF2B5EF4-FFF2-40B4-BE49-F238E27FC236}">
                <a16:creationId xmlns:a16="http://schemas.microsoft.com/office/drawing/2014/main" id="{A05E2E53-036A-4AF4-86BF-32D94343C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537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0F27C3-3377-49EB-9FF8-963045A47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 Boundaries &amp; Extrusions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8377B5D9-89F3-48DE-A42F-02DAF966AD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857" y="914400"/>
            <a:ext cx="8046720" cy="5029200"/>
          </a:xfrm>
        </p:spPr>
      </p:pic>
    </p:spTree>
    <p:extLst>
      <p:ext uri="{BB962C8B-B14F-4D97-AF65-F5344CB8AC3E}">
        <p14:creationId xmlns:p14="http://schemas.microsoft.com/office/powerpoint/2010/main" val="1747427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0F27C3-3377-49EB-9FF8-963045A47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2016 Presidential Election Results</a:t>
            </a:r>
          </a:p>
        </p:txBody>
      </p:sp>
      <p:pic>
        <p:nvPicPr>
          <p:cNvPr id="13" name="Content Placeholder 12" descr="GIF of 2016 Election Results at the county level for Washington State">
            <a:extLst>
              <a:ext uri="{FF2B5EF4-FFF2-40B4-BE49-F238E27FC236}">
                <a16:creationId xmlns:a16="http://schemas.microsoft.com/office/drawing/2014/main" id="{3D6DB1E4-6C6C-4245-8925-89635461F9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857" y="914400"/>
            <a:ext cx="8046720" cy="5029200"/>
          </a:xfrm>
        </p:spPr>
      </p:pic>
    </p:spTree>
    <p:extLst>
      <p:ext uri="{BB962C8B-B14F-4D97-AF65-F5344CB8AC3E}">
        <p14:creationId xmlns:p14="http://schemas.microsoft.com/office/powerpoint/2010/main" val="2294708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0F27C3-3377-49EB-9FF8-963045A47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Models in R, Azure, and Power BI</a:t>
            </a:r>
          </a:p>
        </p:txBody>
      </p:sp>
      <p:pic>
        <p:nvPicPr>
          <p:cNvPr id="6" name="Content Placeholder 5" descr="GIF of a Power BI application that shows the results of a sentiment analysis of tweets, which was built in R and made into a web service by Azure Machine Learning">
            <a:extLst>
              <a:ext uri="{FF2B5EF4-FFF2-40B4-BE49-F238E27FC236}">
                <a16:creationId xmlns:a16="http://schemas.microsoft.com/office/drawing/2014/main" id="{17672843-9BFF-48F5-BAF2-DC7124848D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857" y="914400"/>
            <a:ext cx="8046720" cy="5029200"/>
          </a:xfrm>
        </p:spPr>
      </p:pic>
    </p:spTree>
    <p:extLst>
      <p:ext uri="{BB962C8B-B14F-4D97-AF65-F5344CB8AC3E}">
        <p14:creationId xmlns:p14="http://schemas.microsoft.com/office/powerpoint/2010/main" val="649133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32609C-75E0-4A04-8301-36C772A0E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B4160-F6C4-40E7-BAA4-EBE1DF4C1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 fontScale="70000" lnSpcReduction="20000"/>
          </a:bodyPr>
          <a:lstStyle/>
          <a:p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Getting Started with Power Query for Data Preparation</a:t>
            </a:r>
            <a:b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https://powerbi.microsoft.com/en-us/blog/getting-started-with-power-query-part-i/</a:t>
            </a: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R in Power BI</a:t>
            </a:r>
            <a:b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https://www.red-gate.com/simple-talk/sql/bi/power-bi-introduction-working-with-r-scripts-in-power-bi-desktop-part-3/</a:t>
            </a: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Mapbox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Visual in Power BI</a:t>
            </a:r>
            <a:b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https://www.mapbox.com/help/power-bi-choropleth-map/</a:t>
            </a: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2016 Presidential Election Results</a:t>
            </a:r>
            <a:b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https://github.com/tonmcg/US_County_Level_Election_Results_08-16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Socrata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Open Data API</a:t>
            </a:r>
            <a:b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https://dev.socrata.com/</a:t>
            </a: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Rsocrata</a:t>
            </a:r>
            <a:b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https://github.com/Chicago/RSocrata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ACLU’s What the District?!</a:t>
            </a:r>
            <a:b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https://what-the-district.aclu.org/</a:t>
            </a: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 Experiment in Azure Machine Learning Studio</a:t>
            </a:r>
            <a:b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https://docs.microsoft.com/en-us/azure/machine-learning/studio/create-experiment</a:t>
            </a: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R in Azure Machine Learning Studio</a:t>
            </a:r>
            <a:b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https://docs.microsoft.com/en-us/azure/machine-learning/studio/r-quickstart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90252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32609C-75E0-4A04-8301-36C772A0E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Session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B4160-F6C4-40E7-BAA4-EBE1DF4C1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 How Power BI Can Help Your Workflow</a:t>
            </a:r>
          </a:p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 the Breadth of Spatial Analytics Available in Power BI</a:t>
            </a:r>
          </a:p>
        </p:txBody>
      </p:sp>
    </p:spTree>
    <p:extLst>
      <p:ext uri="{BB962C8B-B14F-4D97-AF65-F5344CB8AC3E}">
        <p14:creationId xmlns:p14="http://schemas.microsoft.com/office/powerpoint/2010/main" val="1759306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C64FCAB9-B1D4-4AC6-BCA6-7DE48C250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Tony McGovern</a:t>
            </a:r>
          </a:p>
        </p:txBody>
      </p:sp>
      <p:sp>
        <p:nvSpPr>
          <p:cNvPr id="20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73" r="10773"/>
          <a:stretch>
            <a:fillRect/>
          </a:stretch>
        </p:blipFill>
        <p:spPr>
          <a:xfrm>
            <a:off x="840239" y="1629089"/>
            <a:ext cx="2840051" cy="3620021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30DDF74-6436-465D-8A13-7EFDAD0D5F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0574" y="2421682"/>
            <a:ext cx="4977578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Hacker. Artist. Storyteller. Data lover.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Scientist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emdata.ai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github.com/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tonmcg</a:t>
            </a: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twitter.com/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tonmcg</a:t>
            </a: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2803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91CD01-B51E-4258-86B7-143F0C38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1385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Power BI Can Help Your Workflow</a:t>
            </a:r>
          </a:p>
        </p:txBody>
      </p:sp>
    </p:spTree>
    <p:extLst>
      <p:ext uri="{BB962C8B-B14F-4D97-AF65-F5344CB8AC3E}">
        <p14:creationId xmlns:p14="http://schemas.microsoft.com/office/powerpoint/2010/main" val="3736669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0F27C3-3377-49EB-9FF8-963045A47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Spatial Data Workflow in R</a:t>
            </a:r>
          </a:p>
        </p:txBody>
      </p:sp>
      <p:pic>
        <p:nvPicPr>
          <p:cNvPr id="11" name="Content Placeholder 10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4C241329-4008-4F47-9786-C4CED30D09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74" y="1110456"/>
            <a:ext cx="8576485" cy="4637088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4D53AEB-7212-469B-9A4A-F206A307F74F}"/>
              </a:ext>
            </a:extLst>
          </p:cNvPr>
          <p:cNvSpPr txBox="1"/>
          <p:nvPr/>
        </p:nvSpPr>
        <p:spPr>
          <a:xfrm>
            <a:off x="8186376" y="5841106"/>
            <a:ext cx="3894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Image courtesy of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Coding Club</a:t>
            </a:r>
            <a:b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https://ourcodingclub.github.io/2017/03/20/seecc.html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7245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F4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0F27C3-3377-49EB-9FF8-963045A47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Can Power BI Help?</a:t>
            </a:r>
          </a:p>
        </p:txBody>
      </p:sp>
      <p:pic>
        <p:nvPicPr>
          <p:cNvPr id="11" name="Content Placeholder 10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4C241329-4008-4F47-9786-C4CED30D09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617" y="1110996"/>
            <a:ext cx="8585200" cy="4636008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BB491F-55ED-44CB-A756-5C5B866665DE}"/>
              </a:ext>
            </a:extLst>
          </p:cNvPr>
          <p:cNvSpPr/>
          <p:nvPr/>
        </p:nvSpPr>
        <p:spPr>
          <a:xfrm rot="19155993">
            <a:off x="2383969" y="476489"/>
            <a:ext cx="6675816" cy="4964242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7E7764-A550-4EA8-B51A-6ED95469D38F}"/>
              </a:ext>
            </a:extLst>
          </p:cNvPr>
          <p:cNvSpPr txBox="1"/>
          <p:nvPr/>
        </p:nvSpPr>
        <p:spPr>
          <a:xfrm>
            <a:off x="8186376" y="5841106"/>
            <a:ext cx="3894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Image courtesy of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Coding Club</a:t>
            </a:r>
            <a:b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https://ourcodingclub.github.io/2017/03/20/seecc.html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79899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0F27C3-3377-49EB-9FF8-963045A47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Connect, Prepare &amp; Transform Data in Power BI</a:t>
            </a:r>
          </a:p>
        </p:txBody>
      </p:sp>
      <p:pic>
        <p:nvPicPr>
          <p:cNvPr id="26" name="Content Placeholder 25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id="{FCB80154-A5ED-42B0-887C-5CC592E03B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700" y="1110456"/>
            <a:ext cx="7707033" cy="4637088"/>
          </a:xfrm>
        </p:spPr>
      </p:pic>
    </p:spTree>
    <p:extLst>
      <p:ext uri="{BB962C8B-B14F-4D97-AF65-F5344CB8AC3E}">
        <p14:creationId xmlns:p14="http://schemas.microsoft.com/office/powerpoint/2010/main" val="2896453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91CD01-B51E-4258-86B7-143F0C38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4"/>
            <a:ext cx="6105194" cy="196077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Breadth of Spatial Analytics Available in Power BI</a:t>
            </a:r>
          </a:p>
        </p:txBody>
      </p:sp>
    </p:spTree>
    <p:extLst>
      <p:ext uri="{BB962C8B-B14F-4D97-AF65-F5344CB8AC3E}">
        <p14:creationId xmlns:p14="http://schemas.microsoft.com/office/powerpoint/2010/main" val="2102114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0F27C3-3377-49EB-9FF8-963045A47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Heatmaps, Clustering, Circles</a:t>
            </a:r>
            <a:endParaRPr lang="en-US" sz="2600" kern="12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856" y="914400"/>
            <a:ext cx="8046721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363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ower BIUG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F2C818"/>
      </a:accent1>
      <a:accent2>
        <a:srgbClr val="000000"/>
      </a:accent2>
      <a:accent3>
        <a:srgbClr val="D8D8D8"/>
      </a:accent3>
      <a:accent4>
        <a:srgbClr val="7F7F7F"/>
      </a:accent4>
      <a:accent5>
        <a:srgbClr val="262626"/>
      </a:accent5>
      <a:accent6>
        <a:srgbClr val="F2C818"/>
      </a:accent6>
      <a:hlink>
        <a:srgbClr val="F2C818"/>
      </a:hlink>
      <a:folHlink>
        <a:srgbClr val="7F7F7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1888</TotalTime>
  <Words>334</Words>
  <Application>Microsoft Office PowerPoint</Application>
  <PresentationFormat>Widescreen</PresentationFormat>
  <Paragraphs>59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Segoe UI</vt:lpstr>
      <vt:lpstr>Office Theme</vt:lpstr>
      <vt:lpstr>Spatial Data Analysis in Power BI: From Beautiful Thematic Maps to R-based Models</vt:lpstr>
      <vt:lpstr>Session Agenda</vt:lpstr>
      <vt:lpstr>Tony McGovern</vt:lpstr>
      <vt:lpstr>How Power BI Can Help Your Workflow</vt:lpstr>
      <vt:lpstr>Simple Spatial Data Workflow in R</vt:lpstr>
      <vt:lpstr>How Can Power BI Help?</vt:lpstr>
      <vt:lpstr>Connect, Prepare &amp; Transform Data in Power BI</vt:lpstr>
      <vt:lpstr>Breadth of Spatial Analytics Available in Power BI</vt:lpstr>
      <vt:lpstr>Heatmaps, Clustering, Circles</vt:lpstr>
      <vt:lpstr>Custom Boundaries &amp; Extrusions</vt:lpstr>
      <vt:lpstr>2016 Presidential Election Results</vt:lpstr>
      <vt:lpstr>ML Models in R, Azure, and Power BI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Tony McGovern</dc:creator>
  <cp:lastModifiedBy>Tony McGovern</cp:lastModifiedBy>
  <cp:revision>23</cp:revision>
  <dcterms:created xsi:type="dcterms:W3CDTF">2018-12-08T13:54:16Z</dcterms:created>
  <dcterms:modified xsi:type="dcterms:W3CDTF">2018-12-10T00:45:00Z</dcterms:modified>
</cp:coreProperties>
</file>